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1" r:id="rId5"/>
  </p:sldMasterIdLst>
  <p:notesMasterIdLst>
    <p:notesMasterId r:id="rId18"/>
  </p:notesMasterIdLst>
  <p:handoutMasterIdLst>
    <p:handoutMasterId r:id="rId19"/>
  </p:handoutMasterIdLst>
  <p:sldIdLst>
    <p:sldId id="442" r:id="rId6"/>
    <p:sldId id="2566" r:id="rId7"/>
    <p:sldId id="2574" r:id="rId8"/>
    <p:sldId id="2571" r:id="rId9"/>
    <p:sldId id="2579" r:id="rId10"/>
    <p:sldId id="2573" r:id="rId11"/>
    <p:sldId id="2580" r:id="rId12"/>
    <p:sldId id="2581" r:id="rId13"/>
    <p:sldId id="258" r:id="rId14"/>
    <p:sldId id="257" r:id="rId15"/>
    <p:sldId id="2577" r:id="rId16"/>
    <p:sldId id="2575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6823092-37A6-DAB6-C954-2DB8C6C64E0E}" name="Tobias Schmidt" initials="TS" userId="S::tobschmi@ethz.ch::6b0037d3-c813-4aea-88db-e908499a9143" providerId="AD"/>
  <p188:author id="{F9D01DD8-7EB6-7681-4384-2C8E5F59A25E}" name="Adriana Marcucci" initials="AM" userId="Adriana Marcucc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8FD"/>
    <a:srgbClr val="FD7E42"/>
    <a:srgbClr val="F7B000"/>
    <a:srgbClr val="F4C85F"/>
    <a:srgbClr val="892193"/>
    <a:srgbClr val="D0D0D0"/>
    <a:srgbClr val="D4DFCF"/>
    <a:srgbClr val="9BB2C3"/>
    <a:srgbClr val="345073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60C56-8E91-0E4C-BCFF-2E715205F6FF}" v="861" dt="2025-09-12T11:39:15.952"/>
    <p1510:client id="{EDF19485-9C20-3D4F-A0A1-4B5B0F3A7AB8}" v="745" dt="2025-09-12T11:57:30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>
        <p:scale>
          <a:sx n="105" d="100"/>
          <a:sy n="105" d="100"/>
        </p:scale>
        <p:origin x="648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12.09.25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12.09.25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>
                <a:solidFill>
                  <a:srgbClr val="000000"/>
                </a:solidFill>
                <a:effectLst/>
                <a:latin typeface="-webkit-standard"/>
              </a:rPr>
              <a:t>Dense PDFs, technical language, hidden in websites.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7897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Multi modal output – also graphical summaries are possible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97F89-EB31-421D-9D8C-060D74F8DFD0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093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Like this conversation between solar </a:t>
            </a:r>
            <a:r>
              <a:rPr lang="en-US" err="1"/>
              <a:t>sam</a:t>
            </a:r>
            <a:r>
              <a:rPr lang="en-US"/>
              <a:t> and nuclear </a:t>
            </a:r>
            <a:r>
              <a:rPr lang="en-US" err="1"/>
              <a:t>nora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97F89-EB31-421D-9D8C-060D74F8DFD0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786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gradFill>
          <a:gsLst>
            <a:gs pos="100000">
              <a:schemeClr val="bg1">
                <a:lumMod val="95000"/>
              </a:schemeClr>
            </a:gs>
            <a:gs pos="63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/>
        <p:txBody>
          <a:bodyPr/>
          <a:lstStyle>
            <a:lvl1pPr marL="237050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2267">
                <a:latin typeface="Corbel" panose="020B0503020204020204" pitchFamily="34" charset="0"/>
              </a:defRPr>
            </a:lvl1pPr>
            <a:lvl2pPr marL="474097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Corbel" panose="020B0503020204020204" pitchFamily="34" charset="0"/>
              </a:defRPr>
            </a:lvl2pPr>
            <a:lvl3pPr marL="719614" marR="0" indent="-245517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Corbel" panose="020B0503020204020204" pitchFamily="34" charset="0"/>
              </a:defRPr>
            </a:lvl3pPr>
            <a:lvl4pPr marL="956663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Corbel" panose="020B0503020204020204" pitchFamily="34" charset="0"/>
              </a:defRPr>
            </a:lvl4pPr>
            <a:lvl5pPr marL="1193711" marR="0" indent="-237050" algn="l" defTabSz="121910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Symbol" panose="05050102010706020507" pitchFamily="18" charset="2"/>
              <a:buChar char="-"/>
              <a:tabLst/>
              <a:defRPr sz="2267">
                <a:latin typeface="Corbel" panose="020B0503020204020204" pitchFamily="34" charset="0"/>
              </a:defRPr>
            </a:lvl5pPr>
            <a:lvl6pPr marL="1432878" indent="-239167">
              <a:lnSpc>
                <a:spcPct val="110000"/>
              </a:lnSpc>
              <a:buClr>
                <a:schemeClr val="tx1"/>
              </a:buClr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6pPr>
            <a:lvl7pPr marL="1676275" indent="-243399">
              <a:lnSpc>
                <a:spcPct val="110000"/>
              </a:lnSpc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7pPr>
            <a:lvl8pPr marL="1915440" indent="-239167">
              <a:lnSpc>
                <a:spcPct val="110000"/>
              </a:lnSpc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8pPr>
            <a:lvl9pPr marL="2152490" indent="-237050">
              <a:lnSpc>
                <a:spcPct val="110000"/>
              </a:lnSpc>
              <a:buFont typeface="Symbol" panose="05050102010706020507" pitchFamily="18" charset="2"/>
              <a:buChar char="-"/>
              <a:defRPr sz="2000">
                <a:latin typeface="Corbel" panose="020B0503020204020204" pitchFamily="34" charset="0"/>
              </a:defRPr>
            </a:lvl9pPr>
          </a:lstStyle>
          <a:p>
            <a:pPr lvl="0"/>
            <a:r>
              <a:rPr lang="en-GB" noProof="0"/>
              <a:t>Edit master text format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  <a:p>
            <a:pPr lvl="6"/>
            <a:r>
              <a:rPr lang="en-GB" noProof="0"/>
              <a:t>Seventh level</a:t>
            </a:r>
          </a:p>
          <a:p>
            <a:pPr lvl="7"/>
            <a:r>
              <a:rPr lang="en-GB" noProof="0"/>
              <a:t>Eighth level</a:t>
            </a:r>
          </a:p>
          <a:p>
            <a:pPr lvl="8"/>
            <a:r>
              <a:rPr lang="en-GB" noProof="0"/>
              <a:t>Ninth level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2769615" y="288001"/>
            <a:ext cx="8944033" cy="508500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GB" noProof="0">
                <a:effectLst/>
              </a:rPr>
              <a:t>Enter slide title</a:t>
            </a:r>
            <a:endParaRPr lang="en-GB" noProof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>
              <a:defRPr/>
            </a:pPr>
            <a:r>
              <a:rPr lang="de-DE"/>
              <a:t>Page </a:t>
            </a:r>
            <a:fld id="{EBC07571-3134-BB4B-B83F-1A9FE18D34F3}" type="slidenum">
              <a:rPr lang="de-DE" smtClean="0"/>
              <a:pPr algn="r"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566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CH"/>
              <a:t>12.09.2025</a:t>
            </a:r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33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95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US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0A7E7F-4DD1-AFD0-FBB2-773AF60180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9939" y="143613"/>
            <a:ext cx="1072833" cy="56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12.09.2025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7" r:id="rId17"/>
    <p:sldLayoutId id="2147483668" r:id="rId1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D14919C-88AF-7B4C-AFC8-3F937DDC7D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1318" y="4418509"/>
            <a:ext cx="12433481" cy="23384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5319860-57C9-504E-AA9D-8BB94E2BEC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5440" y="4494263"/>
            <a:ext cx="12337602" cy="1858225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D414657-D880-A745-A579-163111DAA6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91380" y="4448541"/>
            <a:ext cx="12363542" cy="23404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695EB26-2E47-9C49-85F9-541838F87DAB}"/>
              </a:ext>
            </a:extLst>
          </p:cNvPr>
          <p:cNvSpPr txBox="1"/>
          <p:nvPr userDrawn="1"/>
        </p:nvSpPr>
        <p:spPr>
          <a:xfrm>
            <a:off x="5145855" y="3647820"/>
            <a:ext cx="6897077" cy="2923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900" b="1" kern="1200" baseline="0">
                <a:solidFill>
                  <a:srgbClr val="27675C"/>
                </a:solidFill>
                <a:effectLst/>
                <a:latin typeface="Comfortaa" pitchFamily="2" charset="0"/>
                <a:ea typeface="+mn-ea"/>
                <a:cs typeface="+mn-cs"/>
              </a:rPr>
              <a:t>16-17th </a:t>
            </a:r>
            <a:r>
              <a:rPr lang="de-CH" sz="1900" b="1" kern="1200" baseline="0" err="1">
                <a:solidFill>
                  <a:srgbClr val="27675C"/>
                </a:solidFill>
                <a:effectLst/>
                <a:latin typeface="Comfortaa" pitchFamily="2" charset="0"/>
                <a:ea typeface="+mn-ea"/>
                <a:cs typeface="+mn-cs"/>
              </a:rPr>
              <a:t>of</a:t>
            </a:r>
            <a:r>
              <a:rPr lang="de-CH" sz="1900" b="1" kern="1200" baseline="0">
                <a:solidFill>
                  <a:srgbClr val="27675C"/>
                </a:solidFill>
                <a:effectLst/>
                <a:latin typeface="Comfortaa" pitchFamily="2" charset="0"/>
                <a:ea typeface="+mn-ea"/>
                <a:cs typeface="+mn-cs"/>
              </a:rPr>
              <a:t> September 2023 in Brugg, </a:t>
            </a:r>
            <a:r>
              <a:rPr lang="de-CH" sz="1900" b="1" kern="1200" baseline="0" err="1">
                <a:solidFill>
                  <a:srgbClr val="27675C"/>
                </a:solidFill>
                <a:effectLst/>
                <a:latin typeface="Comfortaa" pitchFamily="2" charset="0"/>
                <a:ea typeface="+mn-ea"/>
                <a:cs typeface="+mn-cs"/>
              </a:rPr>
              <a:t>Switzerland</a:t>
            </a:r>
            <a:endParaRPr lang="de-CH" sz="1900" b="1" kern="1200" baseline="0">
              <a:solidFill>
                <a:srgbClr val="27675C"/>
              </a:solidFill>
              <a:effectLst/>
              <a:latin typeface="Comfortaa" pitchFamily="2" charset="0"/>
              <a:ea typeface="+mn-ea"/>
              <a:cs typeface="+mn-cs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6023342-7748-C24F-8F82-9E72DE73EDE0}"/>
              </a:ext>
            </a:extLst>
          </p:cNvPr>
          <p:cNvSpPr txBox="1"/>
          <p:nvPr userDrawn="1"/>
        </p:nvSpPr>
        <p:spPr>
          <a:xfrm>
            <a:off x="1134624" y="1036797"/>
            <a:ext cx="25229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3000" kern="1200">
                <a:solidFill>
                  <a:schemeClr val="tx1"/>
                </a:solidFill>
                <a:effectLst/>
                <a:latin typeface="Comfortaa" pitchFamily="2" charset="0"/>
                <a:ea typeface="+mn-ea"/>
                <a:cs typeface="+mn-cs"/>
              </a:rPr>
              <a:t>Welcome!</a:t>
            </a:r>
          </a:p>
          <a:p>
            <a:endParaRPr lang="de-DE" sz="3000">
              <a:latin typeface="Comfortaa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83F9BC-BB38-7B49-A8CD-891E426441F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250104" y="737210"/>
            <a:ext cx="6006273" cy="234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8FF3-A74D-2178-20C0-821B0D251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ctr">
            <a:normAutofit/>
          </a:bodyPr>
          <a:lstStyle/>
          <a:p>
            <a:r>
              <a:rPr lang="en-US" dirty="0"/>
              <a:t>The problem: </a:t>
            </a:r>
            <a:br>
              <a:rPr lang="en-US" dirty="0"/>
            </a:br>
            <a:r>
              <a:rPr lang="en-US" dirty="0"/>
              <a:t>Energy scenarios are difficult to understand, difficult to access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EA14F-5BBC-B3F8-1A04-9B6FA5D4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084F540A-66D7-4151-77EE-C67FE0B43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9" y="1714500"/>
            <a:ext cx="7128072" cy="401581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378982-6F8B-EADC-2A37-628E30F3EC35}"/>
              </a:ext>
            </a:extLst>
          </p:cNvPr>
          <p:cNvSpPr txBox="1">
            <a:spLocks/>
          </p:cNvSpPr>
          <p:nvPr/>
        </p:nvSpPr>
        <p:spPr>
          <a:xfrm>
            <a:off x="8047771" y="2861105"/>
            <a:ext cx="3197941" cy="271907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EP2050+, SFOE</a:t>
            </a:r>
          </a:p>
          <a:p>
            <a:pPr>
              <a:lnSpc>
                <a:spcPct val="100000"/>
              </a:lnSpc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8 zip files </a:t>
            </a:r>
          </a:p>
          <a:p>
            <a:pPr>
              <a:lnSpc>
                <a:spcPct val="100000"/>
              </a:lnSpc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Number of files: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20 excel files with at least 20 tabs</a:t>
            </a:r>
          </a:p>
          <a:p>
            <a:pPr marL="457200" indent="-457200">
              <a:lnSpc>
                <a:spcPct val="100000"/>
              </a:lnSpc>
              <a:buFontTx/>
              <a:buChar char="-"/>
            </a:pPr>
            <a:r>
              <a:rPr 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10 pdfs:</a:t>
            </a:r>
          </a:p>
          <a:p>
            <a:pPr marL="914400" lvl="1" indent="-45720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Main file has 500 pages, 116 tables, 253 figures</a:t>
            </a:r>
          </a:p>
          <a:p>
            <a:pPr marL="914400" lvl="1" indent="-457200">
              <a:buFontTx/>
              <a:buChar char="-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files: 100-200 pages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00000"/>
              </a:lnSpc>
              <a:buFontTx/>
              <a:buChar char="-"/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1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66C25-17A5-7F60-1C5E-4032B73489DB}"/>
              </a:ext>
            </a:extLst>
          </p:cNvPr>
          <p:cNvSpPr txBox="1"/>
          <p:nvPr/>
        </p:nvSpPr>
        <p:spPr>
          <a:xfrm>
            <a:off x="731837" y="5915132"/>
            <a:ext cx="6969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500"/>
              </a:spcBef>
            </a:pPr>
            <a:r>
              <a:rPr lang="en-GB" sz="1800" dirty="0">
                <a:solidFill>
                  <a:srgbClr val="FF0000"/>
                </a:solidFill>
              </a:rPr>
              <a:t>Today: only experts (or not even) can interpret energy scenarios!! </a:t>
            </a:r>
          </a:p>
        </p:txBody>
      </p:sp>
    </p:spTree>
    <p:extLst>
      <p:ext uri="{BB962C8B-B14F-4D97-AF65-F5344CB8AC3E}">
        <p14:creationId xmlns:p14="http://schemas.microsoft.com/office/powerpoint/2010/main" val="94228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70D90A-F4BA-02AE-7DC6-F043A0C99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86" y="1396532"/>
            <a:ext cx="8933205" cy="49720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BC6AA-D36B-FE07-ED05-A81D0C98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C5964-78AB-1501-AB23-5B54FF01D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63" y="0"/>
            <a:ext cx="5544273" cy="11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48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E4A8E-2618-5EB9-6D4A-6DE0A058A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considerations</a:t>
            </a:r>
            <a:endParaRPr lang="en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A84F-F39E-4857-E26B-05CC18521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our documents              Whole internet</a:t>
            </a:r>
          </a:p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Statistical Guardrails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Explicate rules for interpretation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Communicating uncertainty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Validation &amp; Impact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 people use it? Learn? Change?</a:t>
            </a:r>
          </a:p>
          <a:p>
            <a:pPr marL="0" indent="0">
              <a:buNone/>
            </a:pPr>
            <a:endParaRPr lang="en-CH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13F53B4-AB62-BC90-9F49-E95EBAA57516}"/>
              </a:ext>
            </a:extLst>
          </p:cNvPr>
          <p:cNvCxnSpPr/>
          <p:nvPr/>
        </p:nvCxnSpPr>
        <p:spPr>
          <a:xfrm>
            <a:off x="4690872" y="2048256"/>
            <a:ext cx="85039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A7CFFF-1665-1229-4AA3-0DADD6B2E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</p:spTree>
    <p:extLst>
      <p:ext uri="{BB962C8B-B14F-4D97-AF65-F5344CB8AC3E}">
        <p14:creationId xmlns:p14="http://schemas.microsoft.com/office/powerpoint/2010/main" val="2665915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673A5EE3-57AD-DEBF-E583-4CCE46A5F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02" y="1160351"/>
            <a:ext cx="6848093" cy="513607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A36F104-876B-547E-2788-8B593922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1160351"/>
            <a:ext cx="4187404" cy="900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VoltVision</a:t>
            </a:r>
            <a:r>
              <a:rPr lang="en-US" dirty="0"/>
              <a:t> team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1F92A1-F749-9DAC-974A-3A2BA896B0B4}"/>
              </a:ext>
            </a:extLst>
          </p:cNvPr>
          <p:cNvSpPr txBox="1"/>
          <p:nvPr/>
        </p:nvSpPr>
        <p:spPr>
          <a:xfrm>
            <a:off x="6584526" y="2229733"/>
            <a:ext cx="1508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Mostafa Babaei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47B62-E2FF-FDB5-E38D-C1B79F2B2F4E}"/>
              </a:ext>
            </a:extLst>
          </p:cNvPr>
          <p:cNvSpPr txBox="1"/>
          <p:nvPr/>
        </p:nvSpPr>
        <p:spPr>
          <a:xfrm>
            <a:off x="4117021" y="3671893"/>
            <a:ext cx="2467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Hariprasad</a:t>
            </a:r>
          </a:p>
          <a:p>
            <a:r>
              <a:rPr lang="en-US" dirty="0"/>
              <a:t> Bantwal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A6056-7FCA-BFCD-D592-38EBDB5CF903}"/>
              </a:ext>
            </a:extLst>
          </p:cNvPr>
          <p:cNvSpPr txBox="1"/>
          <p:nvPr/>
        </p:nvSpPr>
        <p:spPr>
          <a:xfrm>
            <a:off x="7620815" y="2919777"/>
            <a:ext cx="1508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Sven </a:t>
            </a:r>
          </a:p>
          <a:p>
            <a:r>
              <a:rPr lang="en-US" dirty="0" err="1"/>
              <a:t>Rüegg</a:t>
            </a:r>
            <a:endParaRPr lang="en-US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1C98A6-3AA1-748E-0437-BB90E2896986}"/>
              </a:ext>
            </a:extLst>
          </p:cNvPr>
          <p:cNvSpPr txBox="1"/>
          <p:nvPr/>
        </p:nvSpPr>
        <p:spPr>
          <a:xfrm>
            <a:off x="10326792" y="3162009"/>
            <a:ext cx="15084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Abrell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8991A9-7284-73FE-82B9-1AA93BB1E17E}"/>
              </a:ext>
            </a:extLst>
          </p:cNvPr>
          <p:cNvSpPr txBox="1"/>
          <p:nvPr/>
        </p:nvSpPr>
        <p:spPr>
          <a:xfrm>
            <a:off x="5874397" y="3162009"/>
            <a:ext cx="14860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Branwen Owen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FBFDA-15F6-488E-05EA-1E1B62D9B9FF}"/>
              </a:ext>
            </a:extLst>
          </p:cNvPr>
          <p:cNvSpPr txBox="1"/>
          <p:nvPr/>
        </p:nvSpPr>
        <p:spPr>
          <a:xfrm>
            <a:off x="8992393" y="5650090"/>
            <a:ext cx="2467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Adriana </a:t>
            </a:r>
          </a:p>
          <a:p>
            <a:r>
              <a:rPr lang="en-US" dirty="0"/>
              <a:t>Marcucci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11AC81F7-1198-893E-D164-E439A4F3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5211255"/>
            <a:ext cx="1447800" cy="76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AECCAE-CE4A-2C86-6761-407AD2DF7C2C}"/>
              </a:ext>
            </a:extLst>
          </p:cNvPr>
          <p:cNvSpPr txBox="1">
            <a:spLocks/>
          </p:cNvSpPr>
          <p:nvPr/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/>
              <a:t>VoltVision</a:t>
            </a:r>
            <a:r>
              <a:rPr lang="en-US" sz="2800" b="1" dirty="0"/>
              <a:t>: From Data Overwhelm to Democratic Dialogue</a:t>
            </a:r>
            <a:endParaRPr lang="en-CH" sz="28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43C84-772B-DD41-248D-BC8862C6A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</p:spTree>
    <p:extLst>
      <p:ext uri="{BB962C8B-B14F-4D97-AF65-F5344CB8AC3E}">
        <p14:creationId xmlns:p14="http://schemas.microsoft.com/office/powerpoint/2010/main" val="126396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3C6-37D4-6057-DD1D-FF283C320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ctr">
            <a:normAutofit/>
          </a:bodyPr>
          <a:lstStyle/>
          <a:p>
            <a:r>
              <a:rPr lang="en-US" b="1" dirty="0"/>
              <a:t>Our solution</a:t>
            </a:r>
            <a:br>
              <a:rPr lang="en-US" b="1" dirty="0"/>
            </a:br>
            <a:r>
              <a:rPr lang="en-US" b="1" dirty="0" err="1"/>
              <a:t>VoltVision</a:t>
            </a:r>
            <a:r>
              <a:rPr lang="en-US" b="1" dirty="0"/>
              <a:t>: Chatbot for Energy Scenarios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3F7E9-DE21-20BA-04DE-9B5FF46A6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F10C72-AEA8-A119-C85D-0A8094E27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379009"/>
            <a:ext cx="9176496" cy="4679950"/>
          </a:xfr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180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4CDA2-BDE9-2148-6678-33D3342F5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8D9F-78FF-0FAA-288A-C7DB449B1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Different users with different needs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0FDD-8B3D-9ADA-5EAF-E79FFDE28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1BB65C-A073-41FB-79D7-E20BAC9095A8}"/>
              </a:ext>
            </a:extLst>
          </p:cNvPr>
          <p:cNvSpPr txBox="1"/>
          <p:nvPr/>
        </p:nvSpPr>
        <p:spPr>
          <a:xfrm>
            <a:off x="731837" y="3852704"/>
            <a:ext cx="2301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Citizens</a:t>
            </a:r>
          </a:p>
          <a:p>
            <a:r>
              <a:rPr lang="en-US" sz="1600"/>
              <a:t>Enable everyday people to get informed and make decisions.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82ABF5-6A2F-3DDB-2199-02F4C6EDF7E8}"/>
              </a:ext>
            </a:extLst>
          </p:cNvPr>
          <p:cNvSpPr txBox="1"/>
          <p:nvPr/>
        </p:nvSpPr>
        <p:spPr>
          <a:xfrm>
            <a:off x="3341494" y="3852704"/>
            <a:ext cx="2301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Journalists</a:t>
            </a:r>
          </a:p>
          <a:p>
            <a:r>
              <a:rPr lang="en-US" sz="1600"/>
              <a:t>People which need facts beside the explanation.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F4DEE4-BBC8-21B9-618B-6E45D5CC8165}"/>
              </a:ext>
            </a:extLst>
          </p:cNvPr>
          <p:cNvSpPr txBox="1"/>
          <p:nvPr/>
        </p:nvSpPr>
        <p:spPr>
          <a:xfrm>
            <a:off x="8560809" y="3852704"/>
            <a:ext cx="23017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Policymakers</a:t>
            </a:r>
            <a:br>
              <a:rPr lang="en-US" b="1"/>
            </a:br>
            <a:r>
              <a:rPr lang="en-US"/>
              <a:t>People who need to deep dive with the topic.</a:t>
            </a:r>
            <a:endParaRPr lang="en-US" b="1"/>
          </a:p>
          <a:p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2339B6-4917-FD8D-0774-C341126EF4B7}"/>
              </a:ext>
            </a:extLst>
          </p:cNvPr>
          <p:cNvSpPr txBox="1"/>
          <p:nvPr/>
        </p:nvSpPr>
        <p:spPr>
          <a:xfrm>
            <a:off x="5951151" y="3852704"/>
            <a:ext cx="23017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Educational</a:t>
            </a:r>
          </a:p>
          <a:p>
            <a:r>
              <a:rPr lang="en-US" sz="1600"/>
              <a:t>People wanting to learn about energy scenarios.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ADE52B-6052-2E8B-727E-F0ACFF3808DF}"/>
              </a:ext>
            </a:extLst>
          </p:cNvPr>
          <p:cNvSpPr/>
          <p:nvPr/>
        </p:nvSpPr>
        <p:spPr>
          <a:xfrm>
            <a:off x="3347121" y="1676794"/>
            <a:ext cx="1659467" cy="1659467"/>
          </a:xfrm>
          <a:prstGeom prst="ellipse">
            <a:avLst/>
          </a:prstGeom>
          <a:solidFill>
            <a:srgbClr val="F4C8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C34CF-50DB-762A-7FD9-C77B2B17F89E}"/>
              </a:ext>
            </a:extLst>
          </p:cNvPr>
          <p:cNvSpPr/>
          <p:nvPr/>
        </p:nvSpPr>
        <p:spPr>
          <a:xfrm>
            <a:off x="5951151" y="1676794"/>
            <a:ext cx="1659467" cy="1659467"/>
          </a:xfrm>
          <a:prstGeom prst="ellipse">
            <a:avLst/>
          </a:prstGeom>
          <a:solidFill>
            <a:srgbClr val="FD7E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7BFA7F-88AA-073C-F0E7-657A488F1F82}"/>
              </a:ext>
            </a:extLst>
          </p:cNvPr>
          <p:cNvSpPr/>
          <p:nvPr/>
        </p:nvSpPr>
        <p:spPr>
          <a:xfrm>
            <a:off x="8555181" y="1676793"/>
            <a:ext cx="1659467" cy="165946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AED913-CE45-2AF3-BCD2-E3AE322E73F2}"/>
              </a:ext>
            </a:extLst>
          </p:cNvPr>
          <p:cNvSpPr/>
          <p:nvPr/>
        </p:nvSpPr>
        <p:spPr>
          <a:xfrm>
            <a:off x="733761" y="1676794"/>
            <a:ext cx="1659467" cy="165946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Group success outline">
            <a:extLst>
              <a:ext uri="{FF2B5EF4-FFF2-40B4-BE49-F238E27FC236}">
                <a16:creationId xmlns:a16="http://schemas.microsoft.com/office/drawing/2014/main" id="{C342FD8F-1DEB-4284-6784-9D63830F0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25" y="2049327"/>
            <a:ext cx="914400" cy="914400"/>
          </a:xfrm>
          <a:prstGeom prst="rect">
            <a:avLst/>
          </a:prstGeom>
        </p:spPr>
      </p:pic>
      <p:pic>
        <p:nvPicPr>
          <p:cNvPr id="19" name="Graphic 18" descr="Newspaper outline">
            <a:extLst>
              <a:ext uri="{FF2B5EF4-FFF2-40B4-BE49-F238E27FC236}">
                <a16:creationId xmlns:a16="http://schemas.microsoft.com/office/drawing/2014/main" id="{C14941B6-DB32-B2BF-94DE-814AEDF03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9654" y="2049326"/>
            <a:ext cx="914400" cy="914400"/>
          </a:xfrm>
          <a:prstGeom prst="rect">
            <a:avLst/>
          </a:prstGeom>
        </p:spPr>
      </p:pic>
      <p:pic>
        <p:nvPicPr>
          <p:cNvPr id="21" name="Graphic 20" descr="Graduation cap outline">
            <a:extLst>
              <a:ext uri="{FF2B5EF4-FFF2-40B4-BE49-F238E27FC236}">
                <a16:creationId xmlns:a16="http://schemas.microsoft.com/office/drawing/2014/main" id="{0157B516-1179-2701-BE5F-74F69A005C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3684" y="2049326"/>
            <a:ext cx="914400" cy="914400"/>
          </a:xfrm>
          <a:prstGeom prst="rect">
            <a:avLst/>
          </a:prstGeom>
        </p:spPr>
      </p:pic>
      <p:pic>
        <p:nvPicPr>
          <p:cNvPr id="23" name="Graphic 22" descr="Microscope outline">
            <a:extLst>
              <a:ext uri="{FF2B5EF4-FFF2-40B4-BE49-F238E27FC236}">
                <a16:creationId xmlns:a16="http://schemas.microsoft.com/office/drawing/2014/main" id="{68209346-C276-4118-D9B5-17612C6BA1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27714" y="20493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9D382-A0B5-8326-9A16-9FD53DFB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54B606-E443-913F-1CA8-560C75908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12" y="1162350"/>
            <a:ext cx="10728325" cy="80807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7F701-8325-2D7B-E6C5-6B26E11AC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The complexit</a:t>
            </a:r>
            <a:r>
              <a:rPr lang="en-US" dirty="0"/>
              <a:t>y of s</a:t>
            </a:r>
            <a:r>
              <a:rPr lang="en-US" b="1" dirty="0"/>
              <a:t>cenarios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78DAB2-1052-B6A3-10BF-38B760CA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17" name="Picture 16" descr="A diagram of a company&#10;&#10;AI-generated content may be incorrect.">
            <a:extLst>
              <a:ext uri="{FF2B5EF4-FFF2-40B4-BE49-F238E27FC236}">
                <a16:creationId xmlns:a16="http://schemas.microsoft.com/office/drawing/2014/main" id="{7AF6EB51-FFCC-267D-4147-D164C61FD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" y="1758950"/>
            <a:ext cx="10674177" cy="34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1E853-92DF-41E1-EEA1-7AB848691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7A11B-BC4F-E29F-B92E-1D1B7AF8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Agents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85E3B-8C72-A3B1-264B-0094A86E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9" name="Picture 8" descr="A diagram of a company&#10;&#10;AI-generated content may be incorrect.">
            <a:extLst>
              <a:ext uri="{FF2B5EF4-FFF2-40B4-BE49-F238E27FC236}">
                <a16:creationId xmlns:a16="http://schemas.microsoft.com/office/drawing/2014/main" id="{4F23AC79-DB7C-3D83-A3F6-986816159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2" y="2247900"/>
            <a:ext cx="10750857" cy="252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70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C2CB3-5D0D-FEBE-C5CD-83A3583A5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B5B5F4-4E0F-61D3-FD5A-0F89343A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012" y="1162350"/>
            <a:ext cx="10728325" cy="80807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endParaRPr lang="en-GB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DA44E-AD2C-E366-A31B-1FDD0168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 dirty="0"/>
              <a:t>Component and Services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5645C-16D3-9664-04BC-3E2CBF76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21010AF-6EFF-887E-59CA-31DDC5EF9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56" y="1069375"/>
            <a:ext cx="2019300" cy="133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329978-F240-4B55-6968-794C1AEDD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137" y="1063197"/>
            <a:ext cx="5232400" cy="1308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5D9D8A-8C7D-4700-59AE-D6F3306E9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629" y="1050497"/>
            <a:ext cx="3492500" cy="1320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69CAF8-379A-BB3D-87DE-7BB17F1B0D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56" y="2682102"/>
            <a:ext cx="5397500" cy="1320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36A20C-C795-AF50-9167-68BF685BF0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56" y="4313707"/>
            <a:ext cx="7772400" cy="15563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141C4-3F9B-9555-733E-E042C0CE5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248" y="2682102"/>
            <a:ext cx="3149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3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A8C28-CE75-487A-1443-A77C376B7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A6F9-ECDA-041E-173E-D0D89E89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b="1"/>
              <a:t>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30921-AD63-D8AD-DC14-4A78D2086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CH" noProof="0"/>
              <a:t>12.09.2025</a:t>
            </a:r>
          </a:p>
        </p:txBody>
      </p:sp>
      <p:pic>
        <p:nvPicPr>
          <p:cNvPr id="5" name="Picture 4" descr="A group of vertical banners with text&#10;&#10;AI-generated content may be incorrect.">
            <a:extLst>
              <a:ext uri="{FF2B5EF4-FFF2-40B4-BE49-F238E27FC236}">
                <a16:creationId xmlns:a16="http://schemas.microsoft.com/office/drawing/2014/main" id="{8BB8B286-6AD0-32AF-B5B6-EE4018ADA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2" y="1566389"/>
            <a:ext cx="10844346" cy="44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3EBD-0755-6339-B954-98584238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819191-D193-8800-D403-42DD5F4A4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6" y="911994"/>
            <a:ext cx="10353855" cy="5280395"/>
          </a:xfr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109FA-6B98-E2ED-8A60-E3EA9B44E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</p:spTree>
    <p:extLst>
      <p:ext uri="{BB962C8B-B14F-4D97-AF65-F5344CB8AC3E}">
        <p14:creationId xmlns:p14="http://schemas.microsoft.com/office/powerpoint/2010/main" val="384347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9EE49F-BE60-9871-7E54-8632A635B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4" y="1088571"/>
            <a:ext cx="11313120" cy="5208135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364222-486C-EF4A-86C7-025FA76A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noProof="0"/>
              <a:t>12.09.2025</a:t>
            </a:r>
          </a:p>
        </p:txBody>
      </p:sp>
    </p:spTree>
    <p:extLst>
      <p:ext uri="{BB962C8B-B14F-4D97-AF65-F5344CB8AC3E}">
        <p14:creationId xmlns:p14="http://schemas.microsoft.com/office/powerpoint/2010/main" val="1924253805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1">
      <a:srgbClr val="1F407A"/>
    </a:custClr>
    <a:custClr name="ETH 2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1FB99271-452E-48CD-845E-0D90CFBF7F79}" vid="{F81E789F-9506-4311-B5E1-6F1B690D5174}"/>
    </a:ext>
  </a:extLst>
</a:theme>
</file>

<file path=ppt/theme/theme2.xml><?xml version="1.0" encoding="utf-8"?>
<a:theme xmlns:a="http://schemas.openxmlformats.org/drawingml/2006/main" name="Titelfoli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1">
      <a:srgbClr val="1F407A"/>
    </a:custClr>
    <a:custClr name="ETH 2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D666C6A-8F0B-4E49-8F97-25C51EE40714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1E26678DA8D41428239CFE3C4516689" ma:contentTypeVersion="3" ma:contentTypeDescription="Ein neues Dokument erstellen." ma:contentTypeScope="" ma:versionID="df989df6f87bde4cffd830bcf9597302">
  <xsd:schema xmlns:xsd="http://www.w3.org/2001/XMLSchema" xmlns:xs="http://www.w3.org/2001/XMLSchema" xmlns:p="http://schemas.microsoft.com/office/2006/metadata/properties" xmlns:ns2="3cfcca10-f2c5-4ebb-b255-a939970b28bd" targetNamespace="http://schemas.microsoft.com/office/2006/metadata/properties" ma:root="true" ma:fieldsID="fb25881e3dd22d63922612d20ab9da99" ns2:_="">
    <xsd:import namespace="3cfcca10-f2c5-4ebb-b255-a939970b28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fcca10-f2c5-4ebb-b255-a939970b28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0910FC-310C-4440-9555-E67D67C2B1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1F6F51-700D-4AAE-8BD9-A11CD6683D29}">
  <ds:schemaRefs>
    <ds:schemaRef ds:uri="3cfcca10-f2c5-4ebb-b255-a939970b28b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638C3CA-5336-4730-8020-AD88329DD929}">
  <ds:schemaRefs>
    <ds:schemaRef ds:uri="cc39c442-4819-4f89-9aa8-5ab6dc1ff51b"/>
    <ds:schemaRef ds:uri="eafd1954-a32d-4db3-96d3-128f099508e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ETH_PP_Template_Praesentation_de</Template>
  <TotalTime>0</TotalTime>
  <Words>225</Words>
  <Application>Microsoft Macintosh PowerPoint</Application>
  <PresentationFormat>Widescreen</PresentationFormat>
  <Paragraphs>65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-webkit-standard</vt:lpstr>
      <vt:lpstr>Arial</vt:lpstr>
      <vt:lpstr>Comfortaa</vt:lpstr>
      <vt:lpstr>Corbel</vt:lpstr>
      <vt:lpstr>Symbol</vt:lpstr>
      <vt:lpstr>ETH Zürich</vt:lpstr>
      <vt:lpstr>Titelfolie V2</vt:lpstr>
      <vt:lpstr>The problem:  Energy scenarios are difficult to understand, difficult to access </vt:lpstr>
      <vt:lpstr>Our solution VoltVision: Chatbot for Energy Scenarios</vt:lpstr>
      <vt:lpstr>Different users with different needs</vt:lpstr>
      <vt:lpstr>The complexity of scenarios</vt:lpstr>
      <vt:lpstr>Agents</vt:lpstr>
      <vt:lpstr>Component and Services</vt:lpstr>
      <vt:lpstr>Tools</vt:lpstr>
      <vt:lpstr>PowerPoint Presentation</vt:lpstr>
      <vt:lpstr>PowerPoint Presentation</vt:lpstr>
      <vt:lpstr>PowerPoint Presentation</vt:lpstr>
      <vt:lpstr>Future considerations</vt:lpstr>
      <vt:lpstr>The VoltVision team</vt:lpstr>
    </vt:vector>
  </TitlesOfParts>
  <Company>ETH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Guidati  Gianfranco</dc:creator>
  <cp:lastModifiedBy>Adriana Marcucci</cp:lastModifiedBy>
  <cp:revision>2</cp:revision>
  <dcterms:created xsi:type="dcterms:W3CDTF">2021-07-20T06:16:06Z</dcterms:created>
  <dcterms:modified xsi:type="dcterms:W3CDTF">2025-09-12T11:57:30Z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0x010100B1E26678DA8D41428239CFE3C4516689</vt:lpwstr>
  </property>
</Properties>
</file>